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7" r:id="rId2"/>
    <p:sldId id="256" r:id="rId3"/>
  </p:sldIdLst>
  <p:sldSz cx="7556500" cy="10693400"/>
  <p:notesSz cx="7556500" cy="10693400"/>
  <p:embeddedFontLst>
    <p:embeddedFont>
      <p:font typeface="Calibri" panose="020F0502020204030204" pitchFamily="34" charset="0"/>
      <p:regular r:id="rId5"/>
      <p:bold r:id="rId6"/>
      <p:italic r:id="rId7"/>
      <p:boldItalic r:id="rId8"/>
    </p:embeddedFont>
    <p:embeddedFont>
      <p:font typeface="Cambria" panose="02040503050406030204" pitchFamily="18" charset="0"/>
      <p:regular r:id="rId9"/>
      <p:bold r:id="rId10"/>
      <p:italic r:id="rId11"/>
      <p:boldItalic r:id="rId12"/>
    </p:embeddedFont>
    <p:embeddedFont>
      <p:font typeface="Gill Sans MT" panose="020B0502020104020203" pitchFamily="34" charset="0"/>
      <p:regular r:id="rId13"/>
      <p:bold r:id="rId14"/>
      <p:italic r:id="rId15"/>
      <p:boldItalic r:id="rId16"/>
    </p:embeddedFont>
    <p:embeddedFont>
      <p:font typeface="Helvetica" pitchFamily="2" charset="0"/>
      <p:regular r:id="rId17"/>
      <p:bold r:id="rId18"/>
      <p:italic r:id="rId19"/>
      <p:boldItalic r:id="rId20"/>
    </p:embeddedFont>
    <p:embeddedFont>
      <p:font typeface="Tahoma" panose="020B0604030504040204" pitchFamily="34" charset="0"/>
      <p:regular r:id="rId21"/>
      <p:bold r:id="rId22"/>
    </p:embeddedFont>
    <p:embeddedFont>
      <p:font typeface="Tarsus" panose="02000000000000000000" pitchFamily="50" charset="0"/>
      <p:regular r:id="rId23"/>
    </p:embeddedFont>
    <p:embeddedFont>
      <p:font typeface="Tarsus Italic" panose="02000000000000000000" pitchFamily="50" charset="0"/>
      <p:regular r:id="rId24"/>
    </p:embeddedFont>
    <p:embeddedFont>
      <p:font typeface="Tarsus Light" panose="02000000000000000000" pitchFamily="50" charset="0"/>
      <p:regular r:id="rId25"/>
      <p:italic r:id="rId26"/>
    </p:embeddedFont>
    <p:embeddedFont>
      <p:font typeface="Trebuchet MS" panose="020B0603020202020204" pitchFamily="34" charset="0"/>
      <p:regular r:id="rId27"/>
      <p:bold r:id="rId28"/>
      <p:italic r:id="rId29"/>
      <p:boldItalic r:id="rId30"/>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7"/>
            <p14:sldId id="256"/>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DC3521"/>
    <a:srgbClr val="333333"/>
    <a:srgbClr val="41414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50" d="100"/>
          <a:sy n="150" d="100"/>
        </p:scale>
        <p:origin x="600" y="72"/>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microsoft.com/office/2016/11/relationships/changesInfo" Target="changesInfos/changesInfo1.xml"/><Relationship Id="rId8"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吳朱飛 " userId="3f867dd0-e278-4b68-8fb0-aca810f8e25a" providerId="ADAL" clId="{EB09CF44-938E-4A53-AC1B-02DCDE0E41E5}"/>
    <pc:docChg chg="undo custSel modSld sldOrd">
      <pc:chgData name="吳朱飛 " userId="3f867dd0-e278-4b68-8fb0-aca810f8e25a" providerId="ADAL" clId="{EB09CF44-938E-4A53-AC1B-02DCDE0E41E5}" dt="2024-01-18T05:12:14.139" v="237" actId="14100"/>
      <pc:docMkLst>
        <pc:docMk/>
      </pc:docMkLst>
      <pc:sldChg chg="modSp ord">
        <pc:chgData name="吳朱飛 " userId="3f867dd0-e278-4b68-8fb0-aca810f8e25a" providerId="ADAL" clId="{EB09CF44-938E-4A53-AC1B-02DCDE0E41E5}" dt="2024-01-18T05:07:48.020" v="225" actId="20577"/>
        <pc:sldMkLst>
          <pc:docMk/>
          <pc:sldMk cId="0" sldId="256"/>
        </pc:sldMkLst>
        <pc:spChg chg="mod">
          <ac:chgData name="吳朱飛 " userId="3f867dd0-e278-4b68-8fb0-aca810f8e25a" providerId="ADAL" clId="{EB09CF44-938E-4A53-AC1B-02DCDE0E41E5}" dt="2024-01-18T05:07:48.020" v="225" actId="20577"/>
          <ac:spMkLst>
            <pc:docMk/>
            <pc:sldMk cId="0" sldId="256"/>
            <ac:spMk id="32" creationId="{00000000-0000-0000-0000-000000000000}"/>
          </ac:spMkLst>
        </pc:spChg>
      </pc:sldChg>
      <pc:sldChg chg="modSp">
        <pc:chgData name="吳朱飛 " userId="3f867dd0-e278-4b68-8fb0-aca810f8e25a" providerId="ADAL" clId="{EB09CF44-938E-4A53-AC1B-02DCDE0E41E5}" dt="2024-01-18T05:12:14.139" v="237" actId="14100"/>
        <pc:sldMkLst>
          <pc:docMk/>
          <pc:sldMk cId="4041704918" sldId="257"/>
        </pc:sldMkLst>
        <pc:spChg chg="mod">
          <ac:chgData name="吳朱飛 " userId="3f867dd0-e278-4b68-8fb0-aca810f8e25a" providerId="ADAL" clId="{EB09CF44-938E-4A53-AC1B-02DCDE0E41E5}" dt="2024-01-18T05:12:14.139" v="237" actId="14100"/>
          <ac:spMkLst>
            <pc:docMk/>
            <pc:sldMk cId="4041704918" sldId="257"/>
            <ac:spMk id="6" creationId="{00000000-0000-0000-0000-000000000000}"/>
          </ac:spMkLst>
        </pc:spChg>
        <pc:spChg chg="mod">
          <ac:chgData name="吳朱飛 " userId="3f867dd0-e278-4b68-8fb0-aca810f8e25a" providerId="ADAL" clId="{EB09CF44-938E-4A53-AC1B-02DCDE0E41E5}" dt="2024-01-18T05:06:50.386" v="216" actId="207"/>
          <ac:spMkLst>
            <pc:docMk/>
            <pc:sldMk cId="4041704918" sldId="257"/>
            <ac:spMk id="8"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10" creationId="{B9B6200C-7946-45DE-869B-691360CD91B6}"/>
          </ac:spMkLst>
        </pc:spChg>
        <pc:spChg chg="mod">
          <ac:chgData name="吳朱飛 " userId="3f867dd0-e278-4b68-8fb0-aca810f8e25a" providerId="ADAL" clId="{EB09CF44-938E-4A53-AC1B-02DCDE0E41E5}" dt="2024-01-18T05:07:02.280" v="217" actId="207"/>
          <ac:spMkLst>
            <pc:docMk/>
            <pc:sldMk cId="4041704918" sldId="257"/>
            <ac:spMk id="15"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18" creationId="{00000000-0000-0000-0000-000000000000}"/>
          </ac:spMkLst>
        </pc:spChg>
        <pc:spChg chg="mod">
          <ac:chgData name="吳朱飛 " userId="3f867dd0-e278-4b68-8fb0-aca810f8e25a" providerId="ADAL" clId="{EB09CF44-938E-4A53-AC1B-02DCDE0E41E5}" dt="2024-01-18T05:07:21.221" v="218" actId="20577"/>
          <ac:spMkLst>
            <pc:docMk/>
            <pc:sldMk cId="4041704918" sldId="257"/>
            <ac:spMk id="19"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20"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21"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3"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4" creationId="{00000000-0000-0000-0000-000000000000}"/>
          </ac:spMkLst>
        </pc:spChg>
        <pc:spChg chg="mod">
          <ac:chgData name="吳朱飛 " userId="3f867dd0-e278-4b68-8fb0-aca810f8e25a" providerId="ADAL" clId="{EB09CF44-938E-4A53-AC1B-02DCDE0E41E5}" dt="2023-11-27T17:34:23.305" v="213" actId="1076"/>
          <ac:spMkLst>
            <pc:docMk/>
            <pc:sldMk cId="4041704918" sldId="257"/>
            <ac:spMk id="25"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6"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7" creationId="{00000000-0000-0000-0000-000000000000}"/>
          </ac:spMkLst>
        </pc:sp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3F8670AC-4648-4758-83B2-2E257262446E}" type="datetimeFigureOut">
              <a:rPr lang="zh-TW" altLang="en-US" smtClean="0"/>
              <a:t>2024/1/18</a:t>
            </a:fld>
            <a:endParaRPr lang="zh-TW" altLang="en-US"/>
          </a:p>
        </p:txBody>
      </p:sp>
      <p:sp>
        <p:nvSpPr>
          <p:cNvPr id="4" name="投影片影像版面配置區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C95F81CF-32C5-4A6E-9F94-7715F08AB901}" type="slidenum">
              <a:rPr lang="zh-TW" altLang="en-US" smtClean="0"/>
              <a:t>‹#›</a:t>
            </a:fld>
            <a:endParaRPr lang="zh-TW" altLang="en-US"/>
          </a:p>
        </p:txBody>
      </p:sp>
    </p:spTree>
    <p:extLst>
      <p:ext uri="{BB962C8B-B14F-4D97-AF65-F5344CB8AC3E}">
        <p14:creationId xmlns:p14="http://schemas.microsoft.com/office/powerpoint/2010/main" val="3219654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95F81CF-32C5-4A6E-9F94-7715F08AB901}" type="slidenum">
              <a:rPr lang="zh-TW" altLang="en-US" smtClean="0"/>
              <a:t>1</a:t>
            </a:fld>
            <a:endParaRPr lang="zh-TW" altLang="en-US"/>
          </a:p>
        </p:txBody>
      </p:sp>
    </p:spTree>
    <p:extLst>
      <p:ext uri="{BB962C8B-B14F-4D97-AF65-F5344CB8AC3E}">
        <p14:creationId xmlns:p14="http://schemas.microsoft.com/office/powerpoint/2010/main" val="1149095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1/18/2024</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4425" y="96834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Experienced Skills</a:t>
            </a:r>
            <a:r>
              <a:rPr lang="en-US" sz="1600" b="1" dirty="0">
                <a:solidFill>
                  <a:srgbClr val="333333"/>
                </a:solidFill>
                <a:latin typeface="Tarsus" panose="02000000000000000000" pitchFamily="50" charset="0"/>
                <a:cs typeface="Tahoma"/>
              </a:rPr>
              <a:t>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4927" y="1339434"/>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3783" y="1646492"/>
            <a:ext cx="2911920"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 Golang,</a:t>
            </a:r>
            <a:r>
              <a:rPr lang="en-US" sz="900" dirty="0">
                <a:solidFill>
                  <a:srgbClr val="FF0000"/>
                </a:solidFill>
                <a:latin typeface="Tarsus Light" panose="02000000000000000000" pitchFamily="50" charset="0"/>
                <a:cs typeface="Tahoma"/>
              </a:rPr>
              <a:t> </a:t>
            </a:r>
            <a:r>
              <a:rPr lang="en-US" sz="900" dirty="0">
                <a:solidFill>
                  <a:schemeClr val="tx1">
                    <a:lumMod val="85000"/>
                    <a:lumOff val="15000"/>
                  </a:schemeClr>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Shell, </a:t>
            </a:r>
            <a:r>
              <a:rPr lang="en-US" sz="900" dirty="0">
                <a:solidFill>
                  <a:srgbClr val="333333"/>
                </a:solidFill>
                <a:latin typeface="Tarsus Light" panose="02000000000000000000" pitchFamily="50" charset="0"/>
                <a:cs typeface="Tahoma"/>
              </a:rPr>
              <a:t>C, JavaScript, Solidity</a:t>
            </a:r>
            <a:endParaRPr lang="en-US" sz="900" dirty="0">
              <a:latin typeface="Tarsus Light" panose="02000000000000000000" pitchFamily="50" charset="0"/>
              <a:cs typeface="Tahoma"/>
            </a:endParaRPr>
          </a:p>
        </p:txBody>
      </p:sp>
      <p:sp>
        <p:nvSpPr>
          <p:cNvPr id="7" name="object 7"/>
          <p:cNvSpPr txBox="1"/>
          <p:nvPr/>
        </p:nvSpPr>
        <p:spPr>
          <a:xfrm>
            <a:off x="1573783" y="1851137"/>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4116" y="2048578"/>
            <a:ext cx="2195566" cy="427681"/>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8932" y="1295453"/>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7844" y="2376325"/>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Education</a:t>
            </a:r>
            <a:r>
              <a:rPr sz="1600" b="1" dirty="0">
                <a:solidFill>
                  <a:srgbClr val="333333"/>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6754" y="2632897"/>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Computer Science and Engineering,</a:t>
            </a:r>
            <a:r>
              <a:rPr lang="zh-CN" altLang="en-US"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National Taiwan Ocean University</a:t>
            </a:r>
            <a:endParaRPr sz="1000" dirty="0">
              <a:solidFill>
                <a:srgbClr val="333333"/>
              </a:solidFill>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9703" y="264278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21848" y="3082325"/>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a:t>
            </a:r>
            <a:r>
              <a:rPr lang="en-US" altLang="zh-TW" sz="900" dirty="0">
                <a:solidFill>
                  <a:srgbClr val="C00000"/>
                </a:solidFill>
                <a:latin typeface="Tarsus" panose="02000000000000000000" pitchFamily="50" charset="0"/>
                <a:cs typeface="Tahoma"/>
              </a:rPr>
              <a:t>Software Engineering (Cert.)</a:t>
            </a:r>
            <a:r>
              <a:rPr lang="en-US" altLang="zh-TW" sz="900" dirty="0">
                <a:solidFill>
                  <a:srgbClr val="333333"/>
                </a:solidFill>
                <a:latin typeface="Tarsus" panose="02000000000000000000" pitchFamily="50" charset="0"/>
                <a:cs typeface="Tahoma"/>
              </a:rPr>
              <a:t>, iOS/Android developing, Software Project Management,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2393" y="3513488"/>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Projects &amp; Publications</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06978" y="5279041"/>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Personal Data Authorization System &amp; Personal Data Valuation and Payment System.</a:t>
            </a:r>
            <a:endParaRPr lang="en-US" sz="1000" dirty="0">
              <a:solidFill>
                <a:srgbClr val="333333"/>
              </a:solidFill>
              <a:latin typeface="Tarsus" panose="02000000000000000000" pitchFamily="50" charset="0"/>
              <a:cs typeface="Tahoma"/>
            </a:endParaRPr>
          </a:p>
        </p:txBody>
      </p:sp>
      <p:sp>
        <p:nvSpPr>
          <p:cNvPr id="18" name="object 18"/>
          <p:cNvSpPr txBox="1"/>
          <p:nvPr/>
        </p:nvSpPr>
        <p:spPr>
          <a:xfrm>
            <a:off x="5799630" y="5007785"/>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17798" y="4024821"/>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a:t>
            </a:r>
            <a:r>
              <a:rPr lang="en-US" sz="900" dirty="0">
                <a:solidFill>
                  <a:srgbClr val="333333"/>
                </a:solidFill>
                <a:latin typeface="Tarsus" panose="02000000000000000000" pitchFamily="50" charset="0"/>
                <a:cs typeface="Tahoma"/>
              </a:rPr>
              <a:t>s</a:t>
            </a:r>
            <a:r>
              <a:rPr sz="900" dirty="0">
                <a:solidFill>
                  <a:srgbClr val="333333"/>
                </a:solidFill>
                <a:latin typeface="Tarsus" panose="02000000000000000000" pitchFamily="50" charset="0"/>
                <a:cs typeface="Tahoma"/>
              </a:rPr>
              <a:t> logs and State </a:t>
            </a:r>
            <a:r>
              <a:rPr lang="en-US" sz="900" dirty="0">
                <a:solidFill>
                  <a:srgbClr val="333333"/>
                </a:solidFill>
                <a:latin typeface="Tarsus" panose="02000000000000000000" pitchFamily="50" charset="0"/>
                <a:cs typeface="Tahoma"/>
              </a:rPr>
              <a:t>M</a:t>
            </a:r>
            <a:r>
              <a:rPr sz="900" dirty="0">
                <a:solidFill>
                  <a:srgbClr val="333333"/>
                </a:solidFill>
                <a:latin typeface="Tarsus" panose="02000000000000000000" pitchFamily="50" charset="0"/>
                <a:cs typeface="Tahoma"/>
              </a:rPr>
              <a:t>odel to determine the target system behavior. In order to remain the flexibility of dat</a:t>
            </a:r>
            <a:r>
              <a:rPr lang="en-US" sz="900" dirty="0">
                <a:solidFill>
                  <a:srgbClr val="333333"/>
                </a:solidFill>
                <a:latin typeface="Tarsus" panose="02000000000000000000" pitchFamily="50" charset="0"/>
                <a:cs typeface="Tahoma"/>
              </a:rPr>
              <a:t>a</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structure</a:t>
            </a:r>
            <a:r>
              <a:rPr lang="en-US" altLang="zh-TW" sz="900" dirty="0">
                <a:solidFill>
                  <a:srgbClr val="333333"/>
                </a:solidFill>
                <a:latin typeface="Tarsus" panose="02000000000000000000" pitchFamily="50" charset="0"/>
                <a:cs typeface="Tahoma"/>
              </a:rPr>
              <a:t>.</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We use MongoDB as the data persistence solution because the plenty resources and widely used.</a:t>
            </a:r>
            <a:endParaRPr lang="en-US" sz="900" dirty="0">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It’s validated to measure the performance and the result shows the CCTS does detect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Tech stack: </a:t>
            </a:r>
            <a:r>
              <a:rPr lang="en-US" altLang="zh-TW" sz="900" dirty="0" err="1">
                <a:solidFill>
                  <a:srgbClr val="333333"/>
                </a:solidFill>
                <a:latin typeface="Tarsus" panose="02000000000000000000" pitchFamily="50" charset="0"/>
                <a:cs typeface="Tahoma"/>
              </a:rPr>
              <a:t>SpringBoot</a:t>
            </a:r>
            <a:r>
              <a:rPr lang="en-US" altLang="zh-TW" sz="900" dirty="0">
                <a:solidFill>
                  <a:srgbClr val="333333"/>
                </a:solidFill>
                <a:latin typeface="Tarsus" panose="02000000000000000000" pitchFamily="50" charset="0"/>
                <a:cs typeface="Tahoma"/>
              </a:rPr>
              <a:t>, MongoDB, RabbitMQ, Pact, Microservices, Container, shell, etc.                                     L.O.C.</a:t>
            </a:r>
            <a:r>
              <a:rPr lang="zh-TW" altLang="en-US" sz="900" dirty="0">
                <a:solidFill>
                  <a:srgbClr val="333333"/>
                </a:solidFill>
                <a:latin typeface="Tarsus" panose="02000000000000000000" pitchFamily="50" charset="0"/>
                <a:cs typeface="Tahoma"/>
              </a:rPr>
              <a:t> </a:t>
            </a:r>
            <a:r>
              <a:rPr lang="en-US" altLang="zh-TW" sz="900" dirty="0">
                <a:solidFill>
                  <a:srgbClr val="333333"/>
                </a:solidFill>
                <a:latin typeface="Tarsus" panose="02000000000000000000" pitchFamily="50" charset="0"/>
                <a:cs typeface="Tahoma"/>
              </a:rPr>
              <a:t>8k+</a:t>
            </a:r>
            <a:r>
              <a:rPr lang="zh-TW" altLang="en-US" sz="900" dirty="0">
                <a:solidFill>
                  <a:srgbClr val="333333"/>
                </a:solidFill>
                <a:latin typeface="Tarsus" panose="02000000000000000000" pitchFamily="50" charset="0"/>
                <a:cs typeface="Tahoma"/>
              </a:rPr>
              <a:t> </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28942" y="5093110"/>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69776" y="5109082"/>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28942" y="6789329"/>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83165" y="6792535"/>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516865" y="5579020"/>
            <a:ext cx="6569709" cy="124797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systems are constructed for solving the authorization and valuation issues from sharing of mechanism with Green Button (U.S. digital energy data sharing standard) by laboratory and ITRI. </a:t>
            </a: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systems </a:t>
            </a:r>
            <a:r>
              <a:rPr sz="900" dirty="0">
                <a:solidFill>
                  <a:srgbClr val="333333"/>
                </a:solidFill>
                <a:latin typeface="Tarsus" panose="02000000000000000000" pitchFamily="50" charset="0"/>
                <a:cs typeface="Tahoma"/>
              </a:rPr>
              <a:t>provide </a:t>
            </a:r>
            <a:r>
              <a:rPr lang="en-US" sz="900" dirty="0">
                <a:solidFill>
                  <a:srgbClr val="333333"/>
                </a:solidFill>
                <a:latin typeface="Tarsus" panose="02000000000000000000" pitchFamily="50" charset="0"/>
                <a:cs typeface="Tahoma"/>
              </a:rPr>
              <a:t>a trust mechanism to ensure the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legality and security of personal data and</a:t>
            </a:r>
            <a:r>
              <a:rPr lang="en-US" altLang="zh-TW" sz="900" dirty="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r>
              <a:rPr lang="en-US" altLang="zh-TW" sz="900" dirty="0">
                <a:solidFill>
                  <a:srgbClr val="333333"/>
                </a:solidFill>
                <a:latin typeface="Tarsus" panose="02000000000000000000" pitchFamily="50" charset="0"/>
                <a:cs typeface="Tahoma"/>
              </a:rPr>
              <a:t> My contribution is in logging, payment, blockchain and third-party fintech.</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Delivering whole solution including source product, deploying, CI/CD chain, infrastructure and manual to our customer on Azure Kubernetes Service. The tech stack is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Angular, Vue, </a:t>
            </a:r>
            <a:r>
              <a:rPr lang="en-US" sz="900" dirty="0" err="1">
                <a:solidFill>
                  <a:srgbClr val="333333"/>
                </a:solidFill>
                <a:latin typeface="Tarsus" panose="02000000000000000000" pitchFamily="50" charset="0"/>
                <a:cs typeface="Tahoma"/>
              </a:rPr>
              <a:t>Sideex</a:t>
            </a:r>
            <a:r>
              <a:rPr lang="en-US" sz="900" dirty="0">
                <a:solidFill>
                  <a:srgbClr val="333333"/>
                </a:solidFill>
                <a:latin typeface="Tarsus" panose="02000000000000000000" pitchFamily="50" charset="0"/>
                <a:cs typeface="Tahoma"/>
              </a:rPr>
              <a:t>, Node.js, express, MongoDB, k8s, Jenkins, Citizen Digital Certificate (IC‑card), etc.                                                                                                    L.O.C. 40k+</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21975" y="6951680"/>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9424" y="7004976"/>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94425" y="8983309"/>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Work Experience</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94424" y="9240276"/>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Intern of Software Engineer, </a:t>
            </a:r>
            <a:r>
              <a:rPr sz="1000" b="1" dirty="0">
                <a:solidFill>
                  <a:srgbClr val="333333"/>
                </a:solidFill>
                <a:latin typeface="Tarsus" panose="02000000000000000000" pitchFamily="50" charset="0"/>
                <a:cs typeface="Tahoma"/>
              </a:rPr>
              <a:t>Industrial Technology Research Institute,</a:t>
            </a:r>
            <a:r>
              <a:rPr lang="en-US" altLang="zh-TW"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ITRI</a:t>
            </a:r>
            <a:endParaRPr sz="1000" dirty="0">
              <a:solidFill>
                <a:srgbClr val="333333"/>
              </a:solidFill>
              <a:latin typeface="Tarsus" panose="02000000000000000000" pitchFamily="50" charset="0"/>
              <a:cs typeface="Tahoma"/>
            </a:endParaRPr>
          </a:p>
        </p:txBody>
      </p:sp>
      <p:sp>
        <p:nvSpPr>
          <p:cNvPr id="31" name="object 31"/>
          <p:cNvSpPr txBox="1"/>
          <p:nvPr/>
        </p:nvSpPr>
        <p:spPr>
          <a:xfrm>
            <a:off x="5202650" y="9255774"/>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4"/>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5"/>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4114" y="1473703"/>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r>
              <a:rPr lang="en-US" altLang="zh-TW" sz="900" dirty="0">
                <a:solidFill>
                  <a:srgbClr val="333333"/>
                </a:solidFill>
                <a:latin typeface="Tarsus Light" panose="02000000000000000000" pitchFamily="50" charset="0"/>
                <a:cs typeface="Tahoma"/>
              </a:rPr>
              <a:t>, etc.</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62954" y="1292297"/>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Container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6014" y="1341036"/>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lang="en-US" sz="900" dirty="0">
                <a:solidFill>
                  <a:srgbClr val="333333"/>
                </a:solidFill>
                <a:latin typeface="Tarsus Light" panose="02000000000000000000" pitchFamily="50" charset="0"/>
                <a:cs typeface="Tahoma"/>
              </a:rPr>
              <a:t>VPSs, </a:t>
            </a:r>
            <a:r>
              <a:rPr sz="900" dirty="0">
                <a:solidFill>
                  <a:srgbClr val="333333"/>
                </a:solidFill>
                <a:latin typeface="Tarsus Light" panose="02000000000000000000" pitchFamily="50" charset="0"/>
                <a:cs typeface="Tahoma"/>
              </a:rPr>
              <a:t>Oracle Cloud, AWS</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Azure</a:t>
            </a:r>
            <a:r>
              <a:rPr lang="en-US" altLang="zh-TW" sz="900" dirty="0">
                <a:solidFill>
                  <a:srgbClr val="333333"/>
                </a:solidFill>
                <a:latin typeface="Tarsus Light" panose="02000000000000000000" pitchFamily="50" charset="0"/>
                <a:cs typeface="Tahoma"/>
              </a:rPr>
              <a:t>/GCP</a:t>
            </a:r>
            <a:r>
              <a:rPr sz="900" dirty="0">
                <a:solidFill>
                  <a:srgbClr val="333333"/>
                </a:solidFill>
                <a:latin typeface="Tarsus Light" panose="02000000000000000000" pitchFamily="50" charset="0"/>
                <a:cs typeface="Tahoma"/>
              </a:rPr>
              <a:t>,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7706" y="1649932"/>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4975" y="1484385"/>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52870" y="4960078"/>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t>
            </a:r>
            <a:r>
              <a:rPr lang="en-US" altLang="zh-TW" sz="900" dirty="0">
                <a:solidFill>
                  <a:srgbClr val="DC3521"/>
                </a:solidFill>
                <a:latin typeface="Tarsus Italic" panose="02000000000000000000" pitchFamily="50" charset="0"/>
                <a:cs typeface="Tahoma"/>
              </a:rPr>
              <a:t>APSEC 2022</a:t>
            </a:r>
          </a:p>
        </p:txBody>
      </p:sp>
      <p:sp>
        <p:nvSpPr>
          <p:cNvPr id="41" name="object 13">
            <a:extLst>
              <a:ext uri="{FF2B5EF4-FFF2-40B4-BE49-F238E27FC236}">
                <a16:creationId xmlns:a16="http://schemas.microsoft.com/office/drawing/2014/main" id="{80A2CC52-8D7A-4AC5-8F67-98E758467463}"/>
              </a:ext>
            </a:extLst>
          </p:cNvPr>
          <p:cNvSpPr txBox="1"/>
          <p:nvPr/>
        </p:nvSpPr>
        <p:spPr>
          <a:xfrm>
            <a:off x="516754" y="3748072"/>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Composite Contract Testing Service</a:t>
            </a:r>
            <a:endParaRPr sz="1000" b="1" dirty="0">
              <a:solidFill>
                <a:srgbClr val="333333"/>
              </a:solidFill>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27431" y="714084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Pull Request, </a:t>
            </a:r>
            <a:r>
              <a:rPr lang="en-US" sz="1000" b="1" dirty="0" err="1">
                <a:solidFill>
                  <a:srgbClr val="333333"/>
                </a:solidFill>
                <a:latin typeface="Tarsus" panose="02000000000000000000" pitchFamily="50" charset="0"/>
                <a:cs typeface="Tahoma"/>
              </a:rPr>
              <a:t>flipperdevices</a:t>
            </a:r>
            <a:r>
              <a:rPr lang="en-US" sz="1000" b="1" dirty="0">
                <a:solidFill>
                  <a:srgbClr val="333333"/>
                </a:solidFill>
                <a:latin typeface="Tarsus" panose="02000000000000000000" pitchFamily="50" charset="0"/>
                <a:cs typeface="Tahoma"/>
              </a:rPr>
              <a:t>/</a:t>
            </a:r>
            <a:r>
              <a:rPr lang="en-US" sz="1000" b="1" dirty="0" err="1">
                <a:solidFill>
                  <a:srgbClr val="333333"/>
                </a:solidFill>
                <a:latin typeface="Tarsus" panose="02000000000000000000" pitchFamily="50" charset="0"/>
                <a:cs typeface="Tahoma"/>
              </a:rPr>
              <a:t>flipperzero</a:t>
            </a:r>
            <a:r>
              <a:rPr lang="en-US" sz="1000" b="1" dirty="0">
                <a:solidFill>
                  <a:srgbClr val="333333"/>
                </a:solidFill>
                <a:latin typeface="Tarsus" panose="02000000000000000000" pitchFamily="50" charset="0"/>
                <a:cs typeface="Tahoma"/>
              </a:rPr>
              <a:t>-firmware in </a:t>
            </a:r>
            <a:r>
              <a:rPr lang="en-US" sz="1000" b="1" dirty="0" err="1">
                <a:solidFill>
                  <a:srgbClr val="333333"/>
                </a:solidFill>
                <a:latin typeface="Tarsus" panose="02000000000000000000" pitchFamily="50" charset="0"/>
                <a:cs typeface="Tahoma"/>
              </a:rPr>
              <a:t>Github</a:t>
            </a:r>
            <a:endParaRPr lang="en-US" sz="1000" dirty="0">
              <a:solidFill>
                <a:srgbClr val="333333"/>
              </a:solidFill>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296789" y="7203926"/>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solidFill>
                <a:srgbClr val="DC3521"/>
              </a:solidFill>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513687" y="7433662"/>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firmware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3779897" y="7834965"/>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HideReplier</a:t>
            </a:r>
            <a:r>
              <a:rPr lang="en-US" sz="1000" b="1" dirty="0">
                <a:solidFill>
                  <a:srgbClr val="333333"/>
                </a:solidFill>
                <a:latin typeface="Tarsus" panose="02000000000000000000" pitchFamily="50" charset="0"/>
                <a:cs typeface="Tahoma"/>
              </a:rPr>
              <a:t>                                                             </a:t>
            </a:r>
            <a:r>
              <a:rPr lang="en-US" altLang="zh-TW" sz="800" dirty="0">
                <a:solidFill>
                  <a:schemeClr val="tx1">
                    <a:lumMod val="50000"/>
                    <a:lumOff val="50000"/>
                  </a:schemeClr>
                </a:solidFill>
                <a:latin typeface="Tarsus" panose="02000000000000000000" pitchFamily="50" charset="0"/>
                <a:cs typeface="Tahoma"/>
              </a:rPr>
              <a:t>DC bot</a:t>
            </a:r>
            <a:r>
              <a:rPr lang="en-US" sz="800" dirty="0">
                <a:solidFill>
                  <a:srgbClr val="333333"/>
                </a:solidFill>
                <a:latin typeface="Tarsus" panose="02000000000000000000" pitchFamily="50" charset="0"/>
                <a:cs typeface="Tahoma"/>
              </a:rPr>
              <a:t> </a:t>
            </a:r>
            <a:endParaRPr lang="en-US" sz="1000" dirty="0">
              <a:solidFill>
                <a:srgbClr val="333333"/>
              </a:solidFill>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94424" y="9555782"/>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documents.</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3759681" y="8099139"/>
            <a:ext cx="3201888" cy="711477"/>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personal side project for classmates in university, managing over 3</a:t>
            </a:r>
            <a:r>
              <a:rPr lang="en-US" altLang="zh-TW" sz="900" dirty="0">
                <a:solidFill>
                  <a:srgbClr val="333333"/>
                </a:solidFill>
                <a:latin typeface="Tarsus" panose="02000000000000000000" pitchFamily="50" charset="0"/>
                <a:cs typeface="Tahoma"/>
              </a:rPr>
              <a:t>.5+</a:t>
            </a:r>
            <a:r>
              <a:rPr lang="en-US" sz="900" dirty="0">
                <a:solidFill>
                  <a:srgbClr val="333333"/>
                </a:solidFill>
                <a:latin typeface="Tarsus" panose="02000000000000000000" pitchFamily="50" charset="0"/>
                <a:cs typeface="Tahoma"/>
              </a:rPr>
              <a:t> messages to date.</a:t>
            </a:r>
          </a:p>
        </p:txBody>
      </p:sp>
      <p:sp>
        <p:nvSpPr>
          <p:cNvPr id="49" name="object 17">
            <a:extLst>
              <a:ext uri="{FF2B5EF4-FFF2-40B4-BE49-F238E27FC236}">
                <a16:creationId xmlns:a16="http://schemas.microsoft.com/office/drawing/2014/main" id="{94C60441-0E16-45ED-94DF-AB3A6C5C4606}"/>
              </a:ext>
            </a:extLst>
          </p:cNvPr>
          <p:cNvSpPr txBox="1"/>
          <p:nvPr/>
        </p:nvSpPr>
        <p:spPr>
          <a:xfrm>
            <a:off x="533678" y="7821123"/>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HomeLab</a:t>
            </a:r>
            <a:r>
              <a:rPr lang="en-US" sz="1000" b="1" dirty="0">
                <a:solidFill>
                  <a:srgbClr val="333333"/>
                </a:solidFill>
                <a:latin typeface="Tarsus" panose="02000000000000000000" pitchFamily="50" charset="0"/>
                <a:cs typeface="Tahoma"/>
              </a:rPr>
              <a:t>                                            </a:t>
            </a:r>
            <a:r>
              <a:rPr lang="en-US" sz="800" dirty="0">
                <a:solidFill>
                  <a:schemeClr val="tx1">
                    <a:lumMod val="50000"/>
                    <a:lumOff val="50000"/>
                  </a:schemeClr>
                </a:solidFill>
                <a:latin typeface="Tarsus" panose="02000000000000000000" pitchFamily="50" charset="0"/>
                <a:cs typeface="Tahoma"/>
              </a:rPr>
              <a:t>HW/SW integrity</a:t>
            </a:r>
            <a:endParaRPr lang="en-US" sz="1000" dirty="0">
              <a:solidFill>
                <a:schemeClr val="tx1">
                  <a:lumMod val="50000"/>
                  <a:lumOff val="50000"/>
                </a:schemeClr>
              </a:solidFill>
              <a:latin typeface="Tarsus" panose="02000000000000000000" pitchFamily="50" charset="0"/>
              <a:cs typeface="Tahoma"/>
            </a:endParaRPr>
          </a:p>
        </p:txBody>
      </p:sp>
      <p:sp>
        <p:nvSpPr>
          <p:cNvPr id="50" name="object 25">
            <a:extLst>
              <a:ext uri="{FF2B5EF4-FFF2-40B4-BE49-F238E27FC236}">
                <a16:creationId xmlns:a16="http://schemas.microsoft.com/office/drawing/2014/main" id="{5A106254-21A2-4868-B8AE-E09AA7908AFC}"/>
              </a:ext>
            </a:extLst>
          </p:cNvPr>
          <p:cNvSpPr txBox="1"/>
          <p:nvPr/>
        </p:nvSpPr>
        <p:spPr>
          <a:xfrm>
            <a:off x="513462" y="8085297"/>
            <a:ext cx="3201888" cy="864211"/>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Compute and Storage Separation. Integrated by virtual machine and container with high availability.</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Integrating </a:t>
            </a:r>
            <a:r>
              <a:rPr lang="en-US" sz="900" dirty="0">
                <a:solidFill>
                  <a:srgbClr val="DC3521"/>
                </a:solidFill>
                <a:latin typeface="Tarsus" panose="02000000000000000000" pitchFamily="50" charset="0"/>
                <a:cs typeface="Tahoma"/>
              </a:rPr>
              <a:t>30+ services</a:t>
            </a:r>
            <a:r>
              <a:rPr lang="en-US" sz="900" dirty="0">
                <a:solidFill>
                  <a:srgbClr val="333333"/>
                </a:solidFill>
                <a:latin typeface="Tarsus" panose="02000000000000000000" pitchFamily="50" charset="0"/>
                <a:cs typeface="Tahoma"/>
              </a:rPr>
              <a:t> including private cloud storage, DNS, monitoring, multimedia service, cross-platform album, Home Automation,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Flex &amp; reliable Software Defined Network.</a:t>
            </a:r>
          </a:p>
        </p:txBody>
      </p:sp>
      <p:sp>
        <p:nvSpPr>
          <p:cNvPr id="51" name="object 9">
            <a:extLst>
              <a:ext uri="{FF2B5EF4-FFF2-40B4-BE49-F238E27FC236}">
                <a16:creationId xmlns:a16="http://schemas.microsoft.com/office/drawing/2014/main" id="{76033260-3419-40E2-9BCA-7D1AD09BE95B}"/>
              </a:ext>
            </a:extLst>
          </p:cNvPr>
          <p:cNvSpPr txBox="1"/>
          <p:nvPr/>
        </p:nvSpPr>
        <p:spPr>
          <a:xfrm>
            <a:off x="3700162" y="1984025"/>
            <a:ext cx="953403" cy="186589"/>
          </a:xfrm>
          <a:prstGeom prst="rect">
            <a:avLst/>
          </a:prstGeom>
        </p:spPr>
        <p:txBody>
          <a:bodyPr vert="horz" wrap="square" lIns="0" tIns="32384" rIns="0" bIns="0" rtlCol="0">
            <a:spAutoFit/>
          </a:bodyPr>
          <a:lstStyle/>
          <a:p>
            <a:pPr marR="5080" algn="r">
              <a:lnSpc>
                <a:spcPct val="100000"/>
              </a:lnSpc>
              <a:spcBef>
                <a:spcPts val="254"/>
              </a:spcBef>
            </a:pPr>
            <a:r>
              <a:rPr lang="en-US" sz="1000" b="1" dirty="0">
                <a:solidFill>
                  <a:srgbClr val="414141"/>
                </a:solidFill>
                <a:latin typeface="Tarsus" panose="02000000000000000000" pitchFamily="50" charset="0"/>
                <a:cs typeface="Tahoma"/>
              </a:rPr>
              <a:t>Language</a:t>
            </a:r>
            <a:endParaRPr sz="1000" dirty="0">
              <a:latin typeface="Tarsus" panose="02000000000000000000" pitchFamily="50" charset="0"/>
              <a:cs typeface="Tahoma"/>
            </a:endParaRPr>
          </a:p>
        </p:txBody>
      </p:sp>
      <p:sp>
        <p:nvSpPr>
          <p:cNvPr id="53" name="矩形 52">
            <a:extLst>
              <a:ext uri="{FF2B5EF4-FFF2-40B4-BE49-F238E27FC236}">
                <a16:creationId xmlns:a16="http://schemas.microsoft.com/office/drawing/2014/main" id="{B973B5AA-4695-4B24-9FCD-CE2AFF363FBA}"/>
              </a:ext>
            </a:extLst>
          </p:cNvPr>
          <p:cNvSpPr/>
          <p:nvPr/>
        </p:nvSpPr>
        <p:spPr>
          <a:xfrm>
            <a:off x="4652611" y="1986093"/>
            <a:ext cx="2262158" cy="230832"/>
          </a:xfrm>
          <a:prstGeom prst="rect">
            <a:avLst/>
          </a:prstGeom>
        </p:spPr>
        <p:txBody>
          <a:bodyPr wrap="none">
            <a:spAutoFit/>
          </a:bodyPr>
          <a:lstStyle/>
          <a:p>
            <a:r>
              <a:rPr lang="en-US" altLang="zh-TW" sz="900" dirty="0">
                <a:solidFill>
                  <a:srgbClr val="333333"/>
                </a:solidFill>
                <a:latin typeface="Tarsus Light" panose="02000000000000000000" pitchFamily="50" charset="0"/>
                <a:cs typeface="Tahoma"/>
              </a:rPr>
              <a:t>Chinese/Taiwanese, English</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(CEFR</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B1)</a:t>
            </a:r>
            <a:endParaRPr lang="zh-TW" altLang="en-US" sz="900" dirty="0">
              <a:solidFill>
                <a:srgbClr val="333333"/>
              </a:solidFill>
              <a:latin typeface="Tarsus Light" panose="02000000000000000000" pitchFamily="50" charset="0"/>
            </a:endParaRPr>
          </a:p>
        </p:txBody>
      </p:sp>
    </p:spTree>
    <p:extLst>
      <p:ext uri="{BB962C8B-B14F-4D97-AF65-F5344CB8AC3E}">
        <p14:creationId xmlns:p14="http://schemas.microsoft.com/office/powerpoint/2010/main" val="4041704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a:solidFill>
                  <a:srgbClr val="999999"/>
                </a:solidFill>
                <a:latin typeface="Helvetica" pitchFamily="2" charset="0"/>
                <a:cs typeface="Tahoma"/>
              </a:rPr>
              <a:t>DEC</a:t>
            </a:r>
            <a:r>
              <a:rPr sz="800">
                <a:solidFill>
                  <a:srgbClr val="999999"/>
                </a:solidFill>
                <a:latin typeface="Helvetica" pitchFamily="2" charset="0"/>
                <a:cs typeface="Tahoma"/>
              </a:rPr>
              <a:t> </a:t>
            </a:r>
            <a:r>
              <a:rPr lang="en-US" altLang="zh-TW" sz="800">
                <a:solidFill>
                  <a:srgbClr val="999999"/>
                </a:solidFill>
                <a:latin typeface="Helvetica" pitchFamily="2" charset="0"/>
                <a:cs typeface="Tahoma"/>
              </a:rPr>
              <a:t>26</a:t>
            </a:r>
            <a:r>
              <a:rPr sz="800">
                <a:solidFill>
                  <a:srgbClr val="999999"/>
                </a:solidFill>
                <a:latin typeface="Helvetica" pitchFamily="2" charset="0"/>
                <a:cs typeface="Tahoma"/>
              </a:rPr>
              <a:t>, </a:t>
            </a:r>
            <a:r>
              <a:rPr sz="800" dirty="0">
                <a:solidFill>
                  <a:srgbClr val="999999"/>
                </a:solidFill>
                <a:latin typeface="Helvetica" pitchFamily="2" charset="0"/>
                <a:cs typeface="Tahoma"/>
              </a:rPr>
              <a:t>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1047</TotalTime>
  <Words>1635</Words>
  <Application>Microsoft Office PowerPoint</Application>
  <PresentationFormat>自訂</PresentationFormat>
  <Paragraphs>122</Paragraphs>
  <Slides>2</Slides>
  <Notes>1</Notes>
  <HiddenSlides>1</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2</vt:i4>
      </vt:variant>
    </vt:vector>
  </HeadingPairs>
  <TitlesOfParts>
    <vt:vector size="14" baseType="lpstr">
      <vt:lpstr>Cambria</vt:lpstr>
      <vt:lpstr>Times New Roman</vt:lpstr>
      <vt:lpstr>Helvetica</vt:lpstr>
      <vt:lpstr>Trebuchet MS</vt:lpstr>
      <vt:lpstr>Tahoma</vt:lpstr>
      <vt:lpstr>Tarsus Italic</vt:lpstr>
      <vt:lpstr>Calibri</vt:lpstr>
      <vt:lpstr>Tarsus</vt:lpstr>
      <vt:lpstr>新細明體</vt:lpstr>
      <vt:lpstr>Gill Sans MT</vt:lpstr>
      <vt:lpstr>Tarsus Light</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137</cp:revision>
  <dcterms:created xsi:type="dcterms:W3CDTF">2023-10-30T10:24:26Z</dcterms:created>
  <dcterms:modified xsi:type="dcterms:W3CDTF">2024-01-18T05:12:20Z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